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2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FE"/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265" autoAdjust="0"/>
    <p:restoredTop sz="94595" autoAdjust="0"/>
  </p:normalViewPr>
  <p:slideViewPr>
    <p:cSldViewPr>
      <p:cViewPr>
        <p:scale>
          <a:sx n="100" d="100"/>
          <a:sy n="100" d="100"/>
        </p:scale>
        <p:origin x="-1746" y="-72"/>
      </p:cViewPr>
      <p:guideLst>
        <p:guide orient="horz" pos="37"/>
        <p:guide pos="43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1" cy="493316"/>
          </a:xfrm>
          <a:prstGeom prst="rect">
            <a:avLst/>
          </a:prstGeom>
        </p:spPr>
        <p:txBody>
          <a:bodyPr vert="horz" lIns="91414" tIns="45708" rIns="91414" bIns="4570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4" tIns="45708" rIns="91414" bIns="45708" rtlCol="0"/>
          <a:lstStyle>
            <a:lvl1pPr algn="r">
              <a:defRPr sz="1200"/>
            </a:lvl1pPr>
          </a:lstStyle>
          <a:p>
            <a:fld id="{FD7BF96A-F919-4088-8AFA-76128F119725}" type="datetime1">
              <a:rPr lang="ja-JP" altLang="en-US" sz="1400">
                <a:latin typeface="ＭＳ Ｐゴシック" pitchFamily="50" charset="-128"/>
                <a:ea typeface="ＭＳ Ｐゴシック" pitchFamily="50" charset="-128"/>
              </a:rPr>
              <a:t>2019/9/11</a:t>
            </a:fld>
            <a:endParaRPr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371285"/>
            <a:ext cx="2918831" cy="493316"/>
          </a:xfrm>
          <a:prstGeom prst="rect">
            <a:avLst/>
          </a:prstGeom>
        </p:spPr>
        <p:txBody>
          <a:bodyPr vert="horz" lIns="91414" tIns="45708" rIns="91414" bIns="4570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4" tIns="45708" rIns="91414" bIns="45708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1" cy="493316"/>
          </a:xfrm>
          <a:prstGeom prst="rect">
            <a:avLst/>
          </a:prstGeom>
        </p:spPr>
        <p:txBody>
          <a:bodyPr vert="horz" lIns="91414" tIns="45708" rIns="91414" bIns="4570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4" tIns="45708" rIns="91414" bIns="45708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fld id="{EEBD13C7-DC9F-4A97-9ED4-5433BAF60D59}" type="datetime1">
              <a:rPr lang="ja-JP" altLang="en-US" smtClean="0"/>
              <a:t>2019/9/11</a:t>
            </a:fld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39775"/>
            <a:ext cx="2773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4" tIns="45708" rIns="91414" bIns="457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14" tIns="45708" rIns="91414" bIns="4570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5"/>
            <a:ext cx="2918831" cy="493316"/>
          </a:xfrm>
          <a:prstGeom prst="rect">
            <a:avLst/>
          </a:prstGeom>
        </p:spPr>
        <p:txBody>
          <a:bodyPr vert="horz" lIns="91414" tIns="45708" rIns="91414" bIns="4570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4" tIns="45708" rIns="91414" bIns="45708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35E722-DCEB-4B9B-850A-0990A504E40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048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680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6144285" y="59268"/>
            <a:ext cx="67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1690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6144285" y="59268"/>
            <a:ext cx="67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2275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6144285" y="59268"/>
            <a:ext cx="67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781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6144285" y="59268"/>
            <a:ext cx="67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6144285" y="59268"/>
            <a:ext cx="67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5012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6144285" y="59268"/>
            <a:ext cx="67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0264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 userDrawn="1"/>
        </p:nvSpPr>
        <p:spPr>
          <a:xfrm>
            <a:off x="6144285" y="59268"/>
            <a:ext cx="67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300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217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6355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mpci990002.ring.meti.go.jp\Ddrive\HTAC0490\デスクトップ\図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744" y="3203848"/>
            <a:ext cx="5661248" cy="2238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9" name="表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728316"/>
              </p:ext>
            </p:extLst>
          </p:nvPr>
        </p:nvGraphicFramePr>
        <p:xfrm>
          <a:off x="122363" y="430980"/>
          <a:ext cx="6624734" cy="10446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0733"/>
                <a:gridCol w="5644001"/>
              </a:tblGrid>
              <a:tr h="4045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市区町村</a:t>
                      </a:r>
                      <a:endParaRPr kumimoji="1" lang="en-US" altLang="ja-JP" sz="1400" dirty="0" smtClean="0">
                        <a:latin typeface="+mn-ea"/>
                        <a:ea typeface="+mn-ea"/>
                      </a:endParaRPr>
                    </a:p>
                  </a:txBody>
                  <a:tcPr marL="91461" marR="91461" marT="45736" marB="45736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羽島市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61" marR="91461" marT="45736" marB="45736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6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認定連携　創業支援　等事業者等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61" marR="91461" marT="45736" marB="45736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羽島商工会議所、公益財団法人岐阜県産業経済振興センター、株式会社大垣共立銀行、株式会社十六銀行、岐阜信用金庫、大垣西濃信用金庫、</a:t>
                      </a:r>
                      <a:r>
                        <a:rPr kumimoji="1" lang="ja-JP" altLang="en-US" sz="12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尾西信用金庫、岐阜商工信用組合、日本政策金融公庫、岐阜県信用保証協会</a:t>
                      </a:r>
                      <a:endParaRPr kumimoji="1" lang="en-US" altLang="ja-JP" sz="12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61" marR="91461" marT="45736" marB="45736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68" name="表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885368"/>
              </p:ext>
            </p:extLst>
          </p:nvPr>
        </p:nvGraphicFramePr>
        <p:xfrm>
          <a:off x="113457" y="5609353"/>
          <a:ext cx="6627911" cy="3465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27911"/>
              </a:tblGrid>
              <a:tr h="3465243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61" marR="91461" marT="45719" marB="45719">
                    <a:noFill/>
                  </a:tcPr>
                </a:tc>
              </a:tr>
            </a:tbl>
          </a:graphicData>
        </a:graphic>
      </p:graphicFrame>
      <p:sp>
        <p:nvSpPr>
          <p:cNvPr id="70" name="テキスト ボックス 6"/>
          <p:cNvSpPr txBox="1">
            <a:spLocks noChangeArrowheads="1"/>
          </p:cNvSpPr>
          <p:nvPr/>
        </p:nvSpPr>
        <p:spPr bwMode="auto">
          <a:xfrm>
            <a:off x="-88404" y="5571253"/>
            <a:ext cx="32293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b="1" dirty="0" smtClean="0"/>
              <a:t>    ＜</a:t>
            </a:r>
            <a:r>
              <a:rPr lang="ja-JP" altLang="en-US" sz="1400" b="1" dirty="0"/>
              <a:t>全体像</a:t>
            </a:r>
            <a:r>
              <a:rPr lang="ja-JP" altLang="en-US" sz="1400" b="1" dirty="0" smtClean="0"/>
              <a:t>＞</a:t>
            </a:r>
            <a:r>
              <a:rPr lang="ja-JP" altLang="en-US" sz="1400" b="1" dirty="0"/>
              <a:t>　</a:t>
            </a:r>
            <a:endParaRPr lang="en-US" altLang="ja-JP" sz="1400" b="1" dirty="0" smtClean="0"/>
          </a:p>
          <a:p>
            <a:pPr eaLnBrk="1" hangingPunct="1"/>
            <a:r>
              <a:rPr lang="ja-JP" altLang="en-US" sz="1400" b="1" dirty="0"/>
              <a:t>　</a:t>
            </a:r>
            <a:r>
              <a:rPr lang="ja-JP" altLang="en-US" sz="1400" b="1" dirty="0" smtClean="0"/>
              <a:t>　　　</a:t>
            </a:r>
            <a:r>
              <a:rPr lang="en-US" altLang="ja-JP" sz="1100" b="1" dirty="0" smtClean="0"/>
              <a:t>※</a:t>
            </a:r>
            <a:r>
              <a:rPr lang="ja-JP" altLang="en-US" sz="1100" b="1" dirty="0" smtClean="0"/>
              <a:t>下線は特定創業支援等事業</a:t>
            </a:r>
            <a:endParaRPr lang="ja-JP" altLang="en-US" sz="1100" b="1" dirty="0"/>
          </a:p>
        </p:txBody>
      </p:sp>
      <p:sp>
        <p:nvSpPr>
          <p:cNvPr id="71" name="ドーナツ 70"/>
          <p:cNvSpPr/>
          <p:nvPr/>
        </p:nvSpPr>
        <p:spPr>
          <a:xfrm rot="20024604">
            <a:off x="1781234" y="6308238"/>
            <a:ext cx="3659819" cy="1406350"/>
          </a:xfrm>
          <a:prstGeom prst="donut">
            <a:avLst>
              <a:gd name="adj" fmla="val 7142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72" name="Rectangle 5"/>
          <p:cNvSpPr>
            <a:spLocks noChangeArrowheads="1"/>
          </p:cNvSpPr>
          <p:nvPr/>
        </p:nvSpPr>
        <p:spPr bwMode="auto">
          <a:xfrm>
            <a:off x="404664" y="6393957"/>
            <a:ext cx="2054225" cy="1009079"/>
          </a:xfrm>
          <a:prstGeom prst="rect">
            <a:avLst/>
          </a:prstGeom>
          <a:gradFill>
            <a:gsLst>
              <a:gs pos="0">
                <a:srgbClr val="99CCF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 cmpd="dbl">
            <a:solidFill>
              <a:srgbClr val="3399FF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5895" tIns="44665" rIns="85895" bIns="44665" anchor="ctr"/>
          <a:lstStyle/>
          <a:p>
            <a:pPr algn="l">
              <a:defRPr/>
            </a:pPr>
            <a:endParaRPr lang="en-US" altLang="ja-JP" sz="1200" dirty="0">
              <a:solidFill>
                <a:schemeClr val="tx1"/>
              </a:solidFill>
              <a:latin typeface="+mn-ea"/>
            </a:endParaRPr>
          </a:p>
          <a:p>
            <a:pPr algn="l"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・</a:t>
            </a:r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創業支援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窓口</a:t>
            </a:r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の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設置</a:t>
            </a:r>
            <a:endParaRPr lang="en-US" altLang="ja-JP" sz="1200" dirty="0">
              <a:solidFill>
                <a:schemeClr val="tx1"/>
              </a:solidFill>
              <a:latin typeface="+mn-ea"/>
            </a:endParaRPr>
          </a:p>
          <a:p>
            <a:pPr algn="l">
              <a:defRPr/>
            </a:pPr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・商工会議所へ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の創業支援　　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pPr algn="l"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　事業補助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pPr algn="l"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・</a:t>
            </a:r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市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創業者支援制度</a:t>
            </a:r>
            <a:endParaRPr lang="en-US" altLang="ja-JP" sz="1200" dirty="0">
              <a:solidFill>
                <a:schemeClr val="tx1"/>
              </a:solidFill>
              <a:latin typeface="+mn-ea"/>
            </a:endParaRPr>
          </a:p>
          <a:p>
            <a:pPr algn="l">
              <a:defRPr/>
            </a:pPr>
            <a:endParaRPr lang="en-US" altLang="ja-JP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3" name="角丸四角形 72"/>
          <p:cNvSpPr/>
          <p:nvPr/>
        </p:nvSpPr>
        <p:spPr bwMode="auto">
          <a:xfrm>
            <a:off x="797554" y="6228184"/>
            <a:ext cx="1252538" cy="280987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1" dirty="0">
                <a:solidFill>
                  <a:schemeClr val="tx1"/>
                </a:solidFill>
              </a:rPr>
              <a:t>羽島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市</a:t>
            </a:r>
            <a:endParaRPr lang="en-US" altLang="ja-JP" sz="1400" b="1" dirty="0">
              <a:solidFill>
                <a:schemeClr val="tx1"/>
              </a:solidFill>
            </a:endParaRPr>
          </a:p>
        </p:txBody>
      </p:sp>
      <p:sp>
        <p:nvSpPr>
          <p:cNvPr id="74" name="Rectangle 5"/>
          <p:cNvSpPr>
            <a:spLocks noChangeArrowheads="1"/>
          </p:cNvSpPr>
          <p:nvPr/>
        </p:nvSpPr>
        <p:spPr bwMode="auto">
          <a:xfrm>
            <a:off x="2603004" y="5830199"/>
            <a:ext cx="2097232" cy="957033"/>
          </a:xfrm>
          <a:prstGeom prst="rect">
            <a:avLst/>
          </a:prstGeom>
          <a:gradFill>
            <a:gsLst>
              <a:gs pos="0">
                <a:srgbClr val="99CCF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5875">
            <a:solidFill>
              <a:srgbClr val="3399FF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5895" tIns="44665" rIns="85895" bIns="44665"/>
          <a:lstStyle/>
          <a:p>
            <a:pPr algn="l">
              <a:defRPr/>
            </a:pP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pPr algn="l"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・ワンストップ相談窓口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pPr algn="l">
              <a:defRPr/>
            </a:pPr>
            <a:r>
              <a:rPr lang="ja-JP" altLang="en-US" sz="1200" u="sng" dirty="0" smtClean="0">
                <a:solidFill>
                  <a:schemeClr val="tx1"/>
                </a:solidFill>
                <a:latin typeface="+mn-ea"/>
              </a:rPr>
              <a:t>・</a:t>
            </a:r>
            <a:r>
              <a:rPr lang="ja-JP" altLang="en-US" sz="1200" u="sng" dirty="0">
                <a:solidFill>
                  <a:schemeClr val="tx1"/>
                </a:solidFill>
                <a:latin typeface="+mn-ea"/>
              </a:rPr>
              <a:t>創業</a:t>
            </a:r>
            <a:r>
              <a:rPr lang="ja-JP" altLang="en-US" sz="1200" u="sng" dirty="0" smtClean="0">
                <a:solidFill>
                  <a:schemeClr val="tx1"/>
                </a:solidFill>
                <a:latin typeface="+mn-ea"/>
              </a:rPr>
              <a:t>塾</a:t>
            </a:r>
            <a:r>
              <a:rPr lang="ja-JP" altLang="en-US" sz="1200" u="sng" dirty="0">
                <a:solidFill>
                  <a:schemeClr val="tx1"/>
                </a:solidFill>
                <a:latin typeface="+mn-ea"/>
              </a:rPr>
              <a:t>の</a:t>
            </a:r>
            <a:r>
              <a:rPr lang="ja-JP" altLang="en-US" sz="1200" u="sng" dirty="0" smtClean="0">
                <a:solidFill>
                  <a:schemeClr val="tx1"/>
                </a:solidFill>
                <a:latin typeface="+mn-ea"/>
              </a:rPr>
              <a:t>実施</a:t>
            </a:r>
            <a:endParaRPr lang="en-US" altLang="ja-JP" sz="1200" u="sng" dirty="0" smtClean="0">
              <a:solidFill>
                <a:schemeClr val="tx1"/>
              </a:solidFill>
              <a:latin typeface="+mn-ea"/>
            </a:endParaRPr>
          </a:p>
          <a:p>
            <a:pPr algn="l"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・専門家相談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pPr algn="l">
              <a:defRPr/>
            </a:pPr>
            <a:endParaRPr lang="en-US" altLang="ja-JP" sz="1200" strike="sngStrike" dirty="0" smtClean="0">
              <a:solidFill>
                <a:schemeClr val="tx1"/>
              </a:solidFill>
              <a:latin typeface="+mn-ea"/>
            </a:endParaRPr>
          </a:p>
          <a:p>
            <a:pPr algn="l">
              <a:defRPr/>
            </a:pPr>
            <a:endParaRPr lang="en-US" altLang="ja-JP" sz="1200" dirty="0">
              <a:solidFill>
                <a:schemeClr val="tx1"/>
              </a:solidFill>
              <a:latin typeface="+mn-ea"/>
            </a:endParaRPr>
          </a:p>
          <a:p>
            <a:pPr algn="l">
              <a:defRPr/>
            </a:pPr>
            <a:endParaRPr lang="en-US" altLang="ja-JP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5" name="角丸四角形 74"/>
          <p:cNvSpPr/>
          <p:nvPr/>
        </p:nvSpPr>
        <p:spPr bwMode="auto">
          <a:xfrm>
            <a:off x="2770845" y="5688310"/>
            <a:ext cx="1638408" cy="3175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1" dirty="0">
                <a:solidFill>
                  <a:schemeClr val="tx1"/>
                </a:solidFill>
              </a:rPr>
              <a:t>羽島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商工</a:t>
            </a:r>
            <a:r>
              <a:rPr lang="ja-JP" altLang="en-US" sz="1400" b="1" dirty="0">
                <a:solidFill>
                  <a:schemeClr val="tx1"/>
                </a:solidFill>
              </a:rPr>
              <a:t>会議所</a:t>
            </a:r>
            <a:endParaRPr lang="en-US" altLang="ja-JP" sz="1400" b="1" dirty="0">
              <a:solidFill>
                <a:schemeClr val="tx1"/>
              </a:solidFill>
            </a:endParaRPr>
          </a:p>
        </p:txBody>
      </p:sp>
      <p:sp>
        <p:nvSpPr>
          <p:cNvPr id="76" name="Rectangle 5"/>
          <p:cNvSpPr>
            <a:spLocks noChangeArrowheads="1"/>
          </p:cNvSpPr>
          <p:nvPr/>
        </p:nvSpPr>
        <p:spPr bwMode="auto">
          <a:xfrm>
            <a:off x="4810844" y="6782395"/>
            <a:ext cx="1784350" cy="638175"/>
          </a:xfrm>
          <a:prstGeom prst="rect">
            <a:avLst/>
          </a:prstGeom>
          <a:gradFill>
            <a:gsLst>
              <a:gs pos="0">
                <a:srgbClr val="99CCF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5875">
            <a:solidFill>
              <a:srgbClr val="3399FF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5895" tIns="44665" rIns="85895" bIns="44665"/>
          <a:lstStyle/>
          <a:p>
            <a:pPr>
              <a:defRPr/>
            </a:pPr>
            <a:endParaRPr lang="en-US" altLang="ja-JP" sz="1200" dirty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Calibri" pitchFamily="34" charset="0"/>
              </a:rPr>
              <a:t>・専門家相談</a:t>
            </a:r>
            <a:endParaRPr lang="en-US" altLang="ja-JP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7" name="角丸四角形 76"/>
          <p:cNvSpPr/>
          <p:nvPr/>
        </p:nvSpPr>
        <p:spPr bwMode="auto">
          <a:xfrm>
            <a:off x="4767302" y="6228185"/>
            <a:ext cx="1930524" cy="717798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1" dirty="0">
                <a:solidFill>
                  <a:schemeClr val="tx1"/>
                </a:solidFill>
              </a:rPr>
              <a:t>連携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金融機関、日本政策金融公庫、岐阜県信用保証協会</a:t>
            </a:r>
            <a:endParaRPr lang="en-US" altLang="ja-JP" sz="1400" b="1" dirty="0">
              <a:solidFill>
                <a:schemeClr val="tx1"/>
              </a:solidFill>
            </a:endParaRPr>
          </a:p>
        </p:txBody>
      </p:sp>
      <p:sp>
        <p:nvSpPr>
          <p:cNvPr id="78" name="ストライプ矢印 77"/>
          <p:cNvSpPr/>
          <p:nvPr/>
        </p:nvSpPr>
        <p:spPr>
          <a:xfrm rot="16200000">
            <a:off x="3064458" y="7663841"/>
            <a:ext cx="440906" cy="1584325"/>
          </a:xfrm>
          <a:prstGeom prst="stripedRightArrow">
            <a:avLst>
              <a:gd name="adj1" fmla="val 50400"/>
              <a:gd name="adj2" fmla="val 52948"/>
            </a:avLst>
          </a:prstGeom>
          <a:solidFill>
            <a:schemeClr val="accent1">
              <a:lumMod val="9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82" name="テキスト ボックス 115"/>
          <p:cNvSpPr txBox="1">
            <a:spLocks noChangeArrowheads="1"/>
          </p:cNvSpPr>
          <p:nvPr/>
        </p:nvSpPr>
        <p:spPr bwMode="auto">
          <a:xfrm>
            <a:off x="2204864" y="8666608"/>
            <a:ext cx="2197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800" b="1" dirty="0">
                <a:solidFill>
                  <a:srgbClr val="FF0000"/>
                </a:solidFill>
              </a:rPr>
              <a:t>創業希望者、創業者</a:t>
            </a:r>
          </a:p>
        </p:txBody>
      </p:sp>
      <p:sp>
        <p:nvSpPr>
          <p:cNvPr id="83" name="Rectangle 5"/>
          <p:cNvSpPr>
            <a:spLocks noChangeArrowheads="1"/>
          </p:cNvSpPr>
          <p:nvPr/>
        </p:nvSpPr>
        <p:spPr bwMode="auto">
          <a:xfrm>
            <a:off x="3933128" y="7926957"/>
            <a:ext cx="2133600" cy="432048"/>
          </a:xfrm>
          <a:prstGeom prst="rect">
            <a:avLst/>
          </a:prstGeom>
          <a:gradFill>
            <a:gsLst>
              <a:gs pos="0">
                <a:srgbClr val="99CCF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5875">
            <a:solidFill>
              <a:srgbClr val="3399FF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5895" tIns="44665" rIns="85895" bIns="44665"/>
          <a:lstStyle/>
          <a:p>
            <a:pPr algn="l"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Calibri" pitchFamily="34" charset="0"/>
              </a:rPr>
              <a:t>・専門家相談</a:t>
            </a:r>
            <a:endParaRPr lang="en-US" altLang="ja-JP" sz="1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Calibri" pitchFamily="34" charset="0"/>
              </a:rPr>
              <a:t>・情報提供、相談窓口</a:t>
            </a:r>
            <a:endParaRPr lang="en-US" altLang="ja-JP" sz="1200" u="sng" dirty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defRPr/>
            </a:pPr>
            <a:endParaRPr lang="en-US" altLang="ja-JP" sz="12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defRPr/>
            </a:pPr>
            <a:r>
              <a:rPr lang="ja-JP" altLang="en-US" sz="1050" b="1" dirty="0">
                <a:solidFill>
                  <a:schemeClr val="tx1"/>
                </a:solidFill>
                <a:latin typeface="Calibri" pitchFamily="34" charset="0"/>
              </a:rPr>
              <a:t>　　　　　</a:t>
            </a:r>
            <a:endParaRPr lang="en-US" altLang="ja-JP" sz="1050" b="1" u="sng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4" name="角丸四角形 83"/>
          <p:cNvSpPr/>
          <p:nvPr/>
        </p:nvSpPr>
        <p:spPr bwMode="auto">
          <a:xfrm>
            <a:off x="3789040" y="7596336"/>
            <a:ext cx="2448344" cy="33062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1" dirty="0" smtClean="0">
                <a:solidFill>
                  <a:schemeClr val="tx1"/>
                </a:solidFill>
              </a:rPr>
              <a:t>岐阜県産業経済振興センター</a:t>
            </a:r>
            <a:endParaRPr lang="en-US" altLang="ja-JP" sz="1400" b="1" dirty="0">
              <a:solidFill>
                <a:schemeClr val="tx1"/>
              </a:solidFill>
            </a:endParaRPr>
          </a:p>
        </p:txBody>
      </p:sp>
      <p:sp>
        <p:nvSpPr>
          <p:cNvPr id="85" name="Rectangle 5"/>
          <p:cNvSpPr>
            <a:spLocks noChangeArrowheads="1"/>
          </p:cNvSpPr>
          <p:nvPr/>
        </p:nvSpPr>
        <p:spPr bwMode="auto">
          <a:xfrm>
            <a:off x="232789" y="8415213"/>
            <a:ext cx="1979613" cy="549275"/>
          </a:xfrm>
          <a:prstGeom prst="rect">
            <a:avLst/>
          </a:prstGeom>
          <a:gradFill>
            <a:gsLst>
              <a:gs pos="0">
                <a:srgbClr val="CCFFCC"/>
              </a:gs>
              <a:gs pos="50000">
                <a:schemeClr val="bg1"/>
              </a:gs>
              <a:gs pos="100000">
                <a:schemeClr val="bg1"/>
              </a:gs>
            </a:gsLst>
            <a:lin ang="5400000" scaled="0"/>
          </a:gradFill>
          <a:ln w="15875">
            <a:solidFill>
              <a:schemeClr val="accent1">
                <a:lumMod val="75000"/>
              </a:schemeClr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5895" tIns="44665" rIns="85895" bIns="44665"/>
          <a:lstStyle/>
          <a:p>
            <a:pPr algn="l">
              <a:defRPr/>
            </a:pPr>
            <a:endParaRPr lang="en-US" altLang="ja-JP" sz="1050" dirty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defRPr/>
            </a:pPr>
            <a:r>
              <a:rPr lang="ja-JP" altLang="en-US" sz="1200" dirty="0">
                <a:solidFill>
                  <a:schemeClr val="tx1"/>
                </a:solidFill>
                <a:latin typeface="Calibri" pitchFamily="34" charset="0"/>
              </a:rPr>
              <a:t>・情報提供、専門家派遣</a:t>
            </a:r>
            <a:endParaRPr lang="en-US" altLang="ja-JP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6" name="角丸四角形 85"/>
          <p:cNvSpPr/>
          <p:nvPr/>
        </p:nvSpPr>
        <p:spPr bwMode="auto">
          <a:xfrm>
            <a:off x="187722" y="8116933"/>
            <a:ext cx="2089150" cy="3175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1" dirty="0">
                <a:solidFill>
                  <a:schemeClr val="tx1"/>
                </a:solidFill>
              </a:rPr>
              <a:t>（独）中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小機構</a:t>
            </a:r>
            <a:r>
              <a:rPr lang="ja-JP" altLang="en-US" sz="1400" b="1" dirty="0">
                <a:solidFill>
                  <a:schemeClr val="tx1"/>
                </a:solidFill>
              </a:rPr>
              <a:t>中部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本部</a:t>
            </a:r>
            <a:endParaRPr lang="en-US" altLang="ja-JP" sz="1400" b="1" dirty="0">
              <a:solidFill>
                <a:schemeClr val="tx1"/>
              </a:solidFill>
            </a:endParaRPr>
          </a:p>
        </p:txBody>
      </p:sp>
      <p:sp>
        <p:nvSpPr>
          <p:cNvPr id="88" name="正方形/長方形 125"/>
          <p:cNvSpPr>
            <a:spLocks noChangeArrowheads="1"/>
          </p:cNvSpPr>
          <p:nvPr/>
        </p:nvSpPr>
        <p:spPr bwMode="auto">
          <a:xfrm>
            <a:off x="1252686" y="7596336"/>
            <a:ext cx="5921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altLang="en-US" sz="1400" b="1" dirty="0"/>
              <a:t>連 携</a:t>
            </a:r>
          </a:p>
        </p:txBody>
      </p:sp>
      <p:graphicFrame>
        <p:nvGraphicFramePr>
          <p:cNvPr id="93" name="表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148948"/>
              </p:ext>
            </p:extLst>
          </p:nvPr>
        </p:nvGraphicFramePr>
        <p:xfrm>
          <a:off x="115888" y="1595148"/>
          <a:ext cx="6625480" cy="8229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4917"/>
                <a:gridCol w="5630563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概　要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61" marR="91461" marT="45721" marB="45721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200" baseline="0" dirty="0" smtClean="0">
                          <a:latin typeface="+mn-ea"/>
                          <a:ea typeface="+mn-ea"/>
                        </a:rPr>
                        <a:t>　羽島</a:t>
                      </a:r>
                      <a:r>
                        <a:rPr lang="ja-JP" altLang="en-US" sz="1200" dirty="0" smtClean="0">
                          <a:latin typeface="+mn-ea"/>
                          <a:ea typeface="+mn-ea"/>
                        </a:rPr>
                        <a:t>市においては、創業支援事業</a:t>
                      </a:r>
                      <a:r>
                        <a:rPr lang="ja-JP" altLang="en-US" sz="1200" u="none" dirty="0" smtClean="0">
                          <a:latin typeface="+mn-ea"/>
                          <a:ea typeface="+mn-ea"/>
                        </a:rPr>
                        <a:t>者</a:t>
                      </a:r>
                      <a:r>
                        <a:rPr lang="ja-JP" altLang="en-US" sz="1200" dirty="0" smtClean="0">
                          <a:latin typeface="+mn-ea"/>
                          <a:ea typeface="+mn-ea"/>
                        </a:rPr>
                        <a:t>が個別に支援を実施してきたが、本計画により、取組及び連携を強化することで、年間</a:t>
                      </a:r>
                      <a:r>
                        <a:rPr lang="en-US" altLang="ja-JP" sz="1200" dirty="0" smtClean="0">
                          <a:latin typeface="+mn-ea"/>
                          <a:ea typeface="+mn-ea"/>
                        </a:rPr>
                        <a:t>30</a:t>
                      </a:r>
                      <a:r>
                        <a:rPr lang="ja-JP" altLang="en-US" sz="1200" smtClean="0">
                          <a:latin typeface="+mn-ea"/>
                          <a:ea typeface="+mn-ea"/>
                        </a:rPr>
                        <a:t>人の</a:t>
                      </a:r>
                      <a:r>
                        <a:rPr lang="ja-JP" altLang="en-US" sz="1200" dirty="0" smtClean="0">
                          <a:latin typeface="+mn-ea"/>
                          <a:ea typeface="+mn-ea"/>
                        </a:rPr>
                        <a:t>創業の実現を目指します。　</a:t>
                      </a:r>
                      <a:endParaRPr lang="en-US" altLang="ja-JP" sz="120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lang="ja-JP" altLang="en-US" sz="1200" dirty="0" smtClean="0">
                          <a:latin typeface="+mn-ea"/>
                          <a:ea typeface="+mn-ea"/>
                        </a:rPr>
                        <a:t>　平成</a:t>
                      </a:r>
                      <a:r>
                        <a:rPr lang="en-US" altLang="ja-JP" sz="1200" dirty="0" smtClean="0">
                          <a:latin typeface="+mn-ea"/>
                          <a:ea typeface="+mn-ea"/>
                        </a:rPr>
                        <a:t>27</a:t>
                      </a:r>
                      <a:r>
                        <a:rPr lang="ja-JP" altLang="en-US" sz="1200" dirty="0" smtClean="0">
                          <a:latin typeface="+mn-ea"/>
                          <a:ea typeface="+mn-ea"/>
                        </a:rPr>
                        <a:t>年度～</a:t>
                      </a:r>
                      <a:r>
                        <a:rPr lang="ja-JP" altLang="en-US" sz="1200" u="none" dirty="0" smtClean="0">
                          <a:latin typeface="+mn-ea"/>
                          <a:ea typeface="+mn-ea"/>
                        </a:rPr>
                        <a:t>令和</a:t>
                      </a:r>
                      <a:r>
                        <a:rPr lang="en-US" altLang="ja-JP" sz="1200" u="none" dirty="0" smtClean="0">
                          <a:latin typeface="+mn-ea"/>
                          <a:ea typeface="+mn-ea"/>
                        </a:rPr>
                        <a:t>6</a:t>
                      </a:r>
                      <a:r>
                        <a:rPr lang="ja-JP" altLang="en-US" sz="1200" dirty="0" smtClean="0">
                          <a:latin typeface="+mn-ea"/>
                          <a:ea typeface="+mn-ea"/>
                        </a:rPr>
                        <a:t>年度にかけて、創業希望者に対して、窓口相談、創業塾</a:t>
                      </a:r>
                      <a:r>
                        <a:rPr lang="ja-JP" altLang="en-US" sz="1200" strike="noStrik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等</a:t>
                      </a:r>
                      <a:r>
                        <a:rPr lang="ja-JP" altLang="en-US" sz="1200" dirty="0" smtClean="0">
                          <a:latin typeface="+mn-ea"/>
                          <a:ea typeface="+mn-ea"/>
                        </a:rPr>
                        <a:t>による支援を実施します。</a:t>
                      </a:r>
                      <a:endParaRPr kumimoji="1" lang="en-US" altLang="ja-JP" sz="1200" dirty="0" smtClean="0">
                        <a:latin typeface="+mn-ea"/>
                        <a:ea typeface="+mn-ea"/>
                      </a:endParaRPr>
                    </a:p>
                  </a:txBody>
                  <a:tcPr marL="91461" marR="91461" marT="45721" marB="45721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580599"/>
              </p:ext>
            </p:extLst>
          </p:nvPr>
        </p:nvGraphicFramePr>
        <p:xfrm>
          <a:off x="116187" y="2449860"/>
          <a:ext cx="6625480" cy="2743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4917"/>
                <a:gridCol w="5630563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年間目標数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61" marR="91461" marT="45721" marB="45721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創業支援者数：</a:t>
                      </a:r>
                      <a:r>
                        <a:rPr lang="en-US" altLang="ja-JP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78</a:t>
                      </a:r>
                      <a:r>
                        <a:rPr lang="ja-JP" altLang="en-US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　　　　　　　　創業者数：</a:t>
                      </a:r>
                      <a:r>
                        <a:rPr lang="en-US" altLang="ja-JP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30</a:t>
                      </a:r>
                      <a:r>
                        <a:rPr lang="ja-JP" altLang="en-US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</a:t>
                      </a:r>
                      <a:endParaRPr lang="en-US" altLang="ja-JP" sz="12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61" marR="91461" marT="45721" marB="45721" anchor="ctr">
                    <a:noFill/>
                  </a:tcPr>
                </a:tc>
              </a:tr>
            </a:tbl>
          </a:graphicData>
        </a:graphic>
      </p:graphicFrame>
      <p:sp>
        <p:nvSpPr>
          <p:cNvPr id="3" name="上下矢印 2"/>
          <p:cNvSpPr/>
          <p:nvPr/>
        </p:nvSpPr>
        <p:spPr>
          <a:xfrm>
            <a:off x="908720" y="7452320"/>
            <a:ext cx="432048" cy="636786"/>
          </a:xfrm>
          <a:prstGeom prst="up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475582" y="4364360"/>
            <a:ext cx="1066670" cy="1224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121980" y="4128586"/>
            <a:ext cx="5619388" cy="14515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94" name="表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955936"/>
              </p:ext>
            </p:extLst>
          </p:nvPr>
        </p:nvGraphicFramePr>
        <p:xfrm>
          <a:off x="119683" y="2771800"/>
          <a:ext cx="6626225" cy="273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4917"/>
                <a:gridCol w="5631308"/>
              </a:tblGrid>
              <a:tr h="27363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特徴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61" marR="91461" marT="45694" marB="45694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羽島市では、ビジネスモデルの構築、資金調達など創業に必要となる要素に応じて、関係機関の強みを生かした適切な創業支援の提供を行います。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61" marR="91461" marT="45694" marB="45694"/>
                </a:tc>
              </a:tr>
            </a:tbl>
          </a:graphicData>
        </a:graphic>
      </p:graphicFrame>
      <p:sp>
        <p:nvSpPr>
          <p:cNvPr id="20" name="テキスト ボックス 19"/>
          <p:cNvSpPr txBox="1"/>
          <p:nvPr/>
        </p:nvSpPr>
        <p:spPr>
          <a:xfrm>
            <a:off x="1065887" y="4211960"/>
            <a:ext cx="79200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u="sng" dirty="0" smtClean="0"/>
              <a:t>1</a:t>
            </a:r>
            <a:r>
              <a:rPr lang="ja-JP" altLang="en-US" sz="700" u="sng" dirty="0" err="1" smtClean="0"/>
              <a:t>．</a:t>
            </a:r>
            <a:r>
              <a:rPr kumimoji="1" lang="ja-JP" altLang="en-US" sz="700" u="sng" dirty="0" smtClean="0"/>
              <a:t>ターゲット市場の見つけ方</a:t>
            </a:r>
            <a:endParaRPr kumimoji="1" lang="en-US" altLang="ja-JP" sz="700" u="sng" dirty="0" smtClean="0"/>
          </a:p>
          <a:p>
            <a:endParaRPr lang="en-US" altLang="ja-JP" sz="700" dirty="0"/>
          </a:p>
          <a:p>
            <a:r>
              <a:rPr lang="ja-JP" altLang="en-US" sz="700" dirty="0" smtClean="0"/>
              <a:t>羽島商工会議所、岐阜県産業経済振興センター</a:t>
            </a:r>
            <a:endParaRPr kumimoji="1" lang="ja-JP" altLang="en-US" sz="7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786326" y="4216936"/>
            <a:ext cx="792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u="sng" dirty="0" smtClean="0"/>
              <a:t>2</a:t>
            </a:r>
            <a:r>
              <a:rPr lang="ja-JP" altLang="en-US" sz="700" u="sng" dirty="0" smtClean="0"/>
              <a:t>．ビジネスモデルの構築</a:t>
            </a:r>
            <a:endParaRPr kumimoji="1" lang="en-US" altLang="ja-JP" sz="700" u="sng" dirty="0" smtClean="0"/>
          </a:p>
          <a:p>
            <a:endParaRPr lang="en-US" altLang="ja-JP" sz="700" dirty="0"/>
          </a:p>
          <a:p>
            <a:r>
              <a:rPr lang="ja-JP" altLang="en-US" sz="700" dirty="0" smtClean="0"/>
              <a:t>羽島商工会議所、連携金融機関、</a:t>
            </a:r>
            <a:r>
              <a:rPr lang="ja-JP" altLang="en-US" sz="700" dirty="0"/>
              <a:t>日本政策金融公庫、岐阜県信用保証協会、</a:t>
            </a:r>
            <a:r>
              <a:rPr lang="ja-JP" altLang="en-US" sz="700" dirty="0" smtClean="0"/>
              <a:t>岐阜県産業経済振興センター</a:t>
            </a:r>
            <a:endParaRPr kumimoji="1" lang="ja-JP" altLang="en-US" sz="700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506765" y="4221912"/>
            <a:ext cx="7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u="sng" dirty="0" smtClean="0"/>
              <a:t>3</a:t>
            </a:r>
            <a:r>
              <a:rPr lang="ja-JP" altLang="en-US" sz="700" u="sng" dirty="0"/>
              <a:t>．</a:t>
            </a:r>
            <a:r>
              <a:rPr lang="ja-JP" altLang="en-US" sz="700" u="sng" dirty="0" smtClean="0"/>
              <a:t>売れる商品・サービスの作り方</a:t>
            </a:r>
            <a:endParaRPr kumimoji="1" lang="en-US" altLang="ja-JP" sz="700" u="sng" dirty="0" smtClean="0"/>
          </a:p>
          <a:p>
            <a:endParaRPr lang="en-US" altLang="ja-JP" sz="700" dirty="0"/>
          </a:p>
          <a:p>
            <a:r>
              <a:rPr lang="ja-JP" altLang="en-US" sz="700" dirty="0" smtClean="0"/>
              <a:t>羽島商工会議所、岐阜県産業経済振興センター</a:t>
            </a:r>
            <a:endParaRPr kumimoji="1" lang="ja-JP" altLang="en-US" sz="7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227204" y="4226888"/>
            <a:ext cx="7920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u="sng" dirty="0" smtClean="0"/>
              <a:t>4</a:t>
            </a:r>
            <a:r>
              <a:rPr lang="ja-JP" altLang="en-US" sz="700" u="sng" dirty="0" err="1" smtClean="0"/>
              <a:t>．</a:t>
            </a:r>
            <a:r>
              <a:rPr lang="ja-JP" altLang="en-US" sz="700" u="sng" dirty="0" smtClean="0"/>
              <a:t>適正な価格の設定と効果的な販売方法について</a:t>
            </a:r>
            <a:endParaRPr kumimoji="1" lang="en-US" altLang="ja-JP" sz="700" u="sng" dirty="0" smtClean="0"/>
          </a:p>
          <a:p>
            <a:endParaRPr lang="en-US" altLang="ja-JP" sz="700" dirty="0"/>
          </a:p>
          <a:p>
            <a:r>
              <a:rPr lang="ja-JP" altLang="en-US" sz="700" dirty="0" smtClean="0"/>
              <a:t>羽島商工会議所、岐阜県産業経済振興センター</a:t>
            </a:r>
            <a:endParaRPr kumimoji="1" lang="ja-JP" altLang="en-US" sz="7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947643" y="4231864"/>
            <a:ext cx="7920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u="sng" dirty="0" smtClean="0"/>
              <a:t>5</a:t>
            </a:r>
            <a:r>
              <a:rPr lang="ja-JP" altLang="en-US" sz="700" u="sng" dirty="0"/>
              <a:t>．</a:t>
            </a:r>
            <a:r>
              <a:rPr lang="ja-JP" altLang="en-US" sz="700" u="sng" dirty="0" smtClean="0"/>
              <a:t>資金調達、資金相談</a:t>
            </a:r>
            <a:endParaRPr kumimoji="1" lang="en-US" altLang="ja-JP" sz="700" u="sng" dirty="0" smtClean="0"/>
          </a:p>
          <a:p>
            <a:endParaRPr kumimoji="1" lang="en-US" altLang="ja-JP" sz="700" dirty="0" smtClean="0"/>
          </a:p>
          <a:p>
            <a:r>
              <a:rPr lang="ja-JP" altLang="en-US" sz="700" dirty="0" smtClean="0"/>
              <a:t>連携金融機関、</a:t>
            </a:r>
            <a:r>
              <a:rPr lang="ja-JP" altLang="en-US" sz="700" dirty="0"/>
              <a:t>日本政策金融公庫、岐阜県信用保証協会、</a:t>
            </a:r>
            <a:r>
              <a:rPr lang="ja-JP" altLang="en-US" sz="700" dirty="0" smtClean="0"/>
              <a:t>羽島商工会議所、羽島市</a:t>
            </a:r>
            <a:endParaRPr kumimoji="1" lang="ja-JP" altLang="en-US" sz="7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668082" y="4236840"/>
            <a:ext cx="7920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u="sng" dirty="0" smtClean="0"/>
              <a:t>6</a:t>
            </a:r>
            <a:r>
              <a:rPr lang="ja-JP" altLang="en-US" sz="700" u="sng" dirty="0"/>
              <a:t>．</a:t>
            </a:r>
            <a:r>
              <a:rPr lang="ja-JP" altLang="en-US" sz="700" u="sng" dirty="0" smtClean="0"/>
              <a:t>事業計画書の</a:t>
            </a:r>
            <a:r>
              <a:rPr lang="ja-JP" altLang="en-US" sz="700" u="sng" dirty="0"/>
              <a:t>作成</a:t>
            </a:r>
            <a:endParaRPr kumimoji="1" lang="en-US" altLang="ja-JP" sz="700" u="sng" dirty="0" smtClean="0"/>
          </a:p>
          <a:p>
            <a:endParaRPr lang="en-US" altLang="ja-JP" sz="700" dirty="0"/>
          </a:p>
          <a:p>
            <a:r>
              <a:rPr lang="ja-JP" altLang="en-US" sz="700" dirty="0" smtClean="0"/>
              <a:t>羽島商工会議所、連携金融機関、</a:t>
            </a:r>
            <a:r>
              <a:rPr lang="ja-JP" altLang="en-US" sz="700" dirty="0"/>
              <a:t>日本政策金融公庫、岐阜県信用保証協会、</a:t>
            </a:r>
            <a:r>
              <a:rPr lang="ja-JP" altLang="en-US" sz="700" dirty="0" smtClean="0"/>
              <a:t>羽島市</a:t>
            </a:r>
            <a:endParaRPr kumimoji="1" lang="ja-JP" altLang="en-US" sz="700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388521" y="4241816"/>
            <a:ext cx="720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u="sng" dirty="0" smtClean="0"/>
              <a:t>7</a:t>
            </a:r>
            <a:r>
              <a:rPr lang="ja-JP" altLang="en-US" sz="700" u="sng" dirty="0" err="1" smtClean="0"/>
              <a:t>．</a:t>
            </a:r>
            <a:r>
              <a:rPr lang="ja-JP" altLang="en-US" sz="700" u="sng" dirty="0" smtClean="0"/>
              <a:t>許認可、手続き</a:t>
            </a:r>
            <a:endParaRPr kumimoji="1" lang="en-US" altLang="ja-JP" sz="700" u="sng" dirty="0" smtClean="0"/>
          </a:p>
          <a:p>
            <a:endParaRPr lang="en-US" altLang="ja-JP" sz="700" dirty="0"/>
          </a:p>
          <a:p>
            <a:r>
              <a:rPr lang="ja-JP" altLang="en-US" sz="700" dirty="0" smtClean="0"/>
              <a:t>羽島市</a:t>
            </a:r>
            <a:endParaRPr kumimoji="1" lang="ja-JP" altLang="en-US" sz="70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061626" y="4246792"/>
            <a:ext cx="72000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u="sng" dirty="0" smtClean="0"/>
              <a:t>８．創業後のフォロー</a:t>
            </a:r>
            <a:endParaRPr kumimoji="1" lang="en-US" altLang="ja-JP" sz="700" u="sng" dirty="0" smtClean="0"/>
          </a:p>
          <a:p>
            <a:endParaRPr lang="en-US" altLang="ja-JP" sz="700" dirty="0"/>
          </a:p>
          <a:p>
            <a:r>
              <a:rPr lang="ja-JP" altLang="en-US" sz="700" dirty="0" smtClean="0"/>
              <a:t>羽島</a:t>
            </a:r>
            <a:r>
              <a:rPr lang="ja-JP" altLang="en-US" sz="700" smtClean="0"/>
              <a:t>商工会議所、</a:t>
            </a:r>
            <a:r>
              <a:rPr lang="ja-JP" altLang="en-US" sz="700" dirty="0" smtClean="0"/>
              <a:t>岐阜県産業経済振興センター</a:t>
            </a:r>
            <a:endParaRPr kumimoji="1" lang="ja-JP" altLang="en-US" sz="700" dirty="0"/>
          </a:p>
        </p:txBody>
      </p:sp>
    </p:spTree>
    <p:extLst>
      <p:ext uri="{BB962C8B-B14F-4D97-AF65-F5344CB8AC3E}">
        <p14:creationId xmlns:p14="http://schemas.microsoft.com/office/powerpoint/2010/main" val="211547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21617</TotalTime>
  <Words>302</Words>
  <Application>Microsoft Office PowerPoint</Application>
  <PresentationFormat>画面に合わせる (4:3)</PresentationFormat>
  <Paragraphs>63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市町村による創業支援 （手引き）</dc:title>
  <dc:creator>METI</dc:creator>
  <cp:lastModifiedBy>吉川　徹</cp:lastModifiedBy>
  <cp:revision>860</cp:revision>
  <cp:lastPrinted>2019-09-11T00:22:20Z</cp:lastPrinted>
  <dcterms:created xsi:type="dcterms:W3CDTF">2013-10-29T02:46:12Z</dcterms:created>
  <dcterms:modified xsi:type="dcterms:W3CDTF">2019-09-11T00:22:34Z</dcterms:modified>
</cp:coreProperties>
</file>