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13" r:id="rId1"/>
  </p:sldMasterIdLst>
  <p:notesMasterIdLst>
    <p:notesMasterId r:id="rId3"/>
  </p:notesMasterIdLst>
  <p:sldIdLst>
    <p:sldId id="273" r:id="rId2"/>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tsu" initials="k" lastIdx="1" clrIdx="0">
    <p:extLst/>
  </p:cmAuthor>
  <p:cmAuthor id="2" name="水谷　浩之" initials="水谷"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2" autoAdjust="0"/>
  </p:normalViewPr>
  <p:slideViewPr>
    <p:cSldViewPr snapToGrid="0">
      <p:cViewPr varScale="1">
        <p:scale>
          <a:sx n="69" d="100"/>
          <a:sy n="69" d="100"/>
        </p:scale>
        <p:origin x="756" y="66"/>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18831" cy="495029"/>
          </a:xfrm>
          <a:prstGeom prst="rect">
            <a:avLst/>
          </a:prstGeom>
        </p:spPr>
        <p:txBody>
          <a:bodyPr vert="horz" lIns="90644" tIns="45322" rIns="90644" bIns="45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4" y="1"/>
            <a:ext cx="2918831" cy="495029"/>
          </a:xfrm>
          <a:prstGeom prst="rect">
            <a:avLst/>
          </a:prstGeom>
        </p:spPr>
        <p:txBody>
          <a:bodyPr vert="horz" lIns="90644" tIns="45322" rIns="90644" bIns="45322" rtlCol="0"/>
          <a:lstStyle>
            <a:lvl1pPr algn="r">
              <a:defRPr sz="1200"/>
            </a:lvl1pPr>
          </a:lstStyle>
          <a:p>
            <a:fld id="{9492C3D3-7A2F-4639-8C24-B3559499FFF4}" type="datetimeFigureOut">
              <a:rPr kumimoji="1" lang="ja-JP" altLang="en-US" smtClean="0"/>
              <a:t>2021/1/8</a:t>
            </a:fld>
            <a:endParaRPr kumimoji="1" lang="ja-JP" altLang="en-US"/>
          </a:p>
        </p:txBody>
      </p:sp>
      <p:sp>
        <p:nvSpPr>
          <p:cNvPr id="4" name="スライド イメージ プレースホルダー 3"/>
          <p:cNvSpPr>
            <a:spLocks noGrp="1" noRot="1" noChangeAspect="1"/>
          </p:cNvSpPr>
          <p:nvPr>
            <p:ph type="sldImg" idx="2"/>
          </p:nvPr>
        </p:nvSpPr>
        <p:spPr>
          <a:xfrm>
            <a:off x="407988" y="1233488"/>
            <a:ext cx="5919787" cy="3330575"/>
          </a:xfrm>
          <a:prstGeom prst="rect">
            <a:avLst/>
          </a:prstGeom>
          <a:noFill/>
          <a:ln w="12700">
            <a:solidFill>
              <a:prstClr val="black"/>
            </a:solidFill>
          </a:ln>
        </p:spPr>
        <p:txBody>
          <a:bodyPr vert="horz" lIns="90644" tIns="45322" rIns="90644" bIns="45322"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0"/>
          </a:xfrm>
          <a:prstGeom prst="rect">
            <a:avLst/>
          </a:prstGeom>
        </p:spPr>
        <p:txBody>
          <a:bodyPr vert="horz" lIns="90644" tIns="45322" rIns="90644" bIns="45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0644" tIns="45322" rIns="90644" bIns="45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4" y="9371286"/>
            <a:ext cx="2918831" cy="495028"/>
          </a:xfrm>
          <a:prstGeom prst="rect">
            <a:avLst/>
          </a:prstGeom>
        </p:spPr>
        <p:txBody>
          <a:bodyPr vert="horz" lIns="90644" tIns="45322" rIns="90644" bIns="45322" rtlCol="0" anchor="b"/>
          <a:lstStyle>
            <a:lvl1pPr algn="r">
              <a:defRPr sz="1200"/>
            </a:lvl1pPr>
          </a:lstStyle>
          <a:p>
            <a:fld id="{1F892A17-6E98-45E4-A4F5-34422C688043}" type="slidenum">
              <a:rPr kumimoji="1" lang="ja-JP" altLang="en-US" smtClean="0"/>
              <a:t>‹#›</a:t>
            </a:fld>
            <a:endParaRPr kumimoji="1" lang="ja-JP" altLang="en-US"/>
          </a:p>
        </p:txBody>
      </p:sp>
    </p:spTree>
    <p:extLst>
      <p:ext uri="{BB962C8B-B14F-4D97-AF65-F5344CB8AC3E}">
        <p14:creationId xmlns:p14="http://schemas.microsoft.com/office/powerpoint/2010/main" val="7756330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01E38F7-CCD8-4F23-BD7C-940B1DB396A4}" type="datetime1">
              <a:rPr kumimoji="1" lang="ja-JP" altLang="en-US" smtClean="0"/>
              <a:t>2021/1/8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33747182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3832917-3C13-4132-8AB6-61DFCB0C2A62}" type="datetime1">
              <a:rPr kumimoji="1" lang="ja-JP" altLang="en-US" smtClean="0"/>
              <a:t>2021/1/8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4249852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4D880DD-14E6-444B-81F4-248F8564D9E9}" type="datetime1">
              <a:rPr kumimoji="1" lang="ja-JP" altLang="en-US" smtClean="0"/>
              <a:t>2021/1/8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2269074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E01B208-7445-4A46-AD8A-A65B6F0E0062}" type="datetime1">
              <a:rPr kumimoji="1" lang="ja-JP" altLang="en-US" smtClean="0"/>
              <a:t>2021/1/8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1470717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6A5F1D6-1100-47C2-B7E7-C24DCA622FEC}" type="datetime1">
              <a:rPr kumimoji="1" lang="ja-JP" altLang="en-US" smtClean="0"/>
              <a:t>2021/1/8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1879952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8" name="Date Placeholder 7"/>
          <p:cNvSpPr>
            <a:spLocks noGrp="1"/>
          </p:cNvSpPr>
          <p:nvPr>
            <p:ph type="dt" sz="half" idx="10"/>
          </p:nvPr>
        </p:nvSpPr>
        <p:spPr/>
        <p:txBody>
          <a:bodyPr/>
          <a:lstStyle/>
          <a:p>
            <a:fld id="{98A3097F-6144-4B07-82A3-A263CCA50E38}" type="datetime1">
              <a:rPr kumimoji="1" lang="ja-JP" altLang="en-US" smtClean="0"/>
              <a:t>2021/1/8</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3355904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2" name="Date Placeholder 1"/>
          <p:cNvSpPr>
            <a:spLocks noGrp="1"/>
          </p:cNvSpPr>
          <p:nvPr>
            <p:ph type="dt" sz="half" idx="10"/>
          </p:nvPr>
        </p:nvSpPr>
        <p:spPr/>
        <p:txBody>
          <a:bodyPr/>
          <a:lstStyle/>
          <a:p>
            <a:fld id="{C589EA11-6F66-46C7-8CBA-33A9A43A777F}" type="datetime1">
              <a:rPr kumimoji="1" lang="ja-JP" altLang="en-US" smtClean="0"/>
              <a:t>2021/1/8</a:t>
            </a:fld>
            <a:endParaRPr kumimoji="1" lang="ja-JP" altLang="en-US"/>
          </a:p>
        </p:txBody>
      </p:sp>
      <p:sp>
        <p:nvSpPr>
          <p:cNvPr id="11" name="Footer Placeholder 10"/>
          <p:cNvSpPr>
            <a:spLocks noGrp="1"/>
          </p:cNvSpPr>
          <p:nvPr>
            <p:ph type="ftr" sz="quarter" idx="11"/>
          </p:nvPr>
        </p:nvSpPr>
        <p:spPr/>
        <p:txBody>
          <a:bodyPr/>
          <a:lstStyle/>
          <a:p>
            <a:endParaRPr kumimoji="1" lang="ja-JP" altLang="en-US"/>
          </a:p>
        </p:txBody>
      </p:sp>
      <p:sp>
        <p:nvSpPr>
          <p:cNvPr id="12" name="Slide Number Placeholder 11"/>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35462466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2" name="Date Placeholder 1"/>
          <p:cNvSpPr>
            <a:spLocks noGrp="1"/>
          </p:cNvSpPr>
          <p:nvPr>
            <p:ph type="dt" sz="half" idx="10"/>
          </p:nvPr>
        </p:nvSpPr>
        <p:spPr/>
        <p:txBody>
          <a:bodyPr/>
          <a:lstStyle/>
          <a:p>
            <a:fld id="{A6A80C3C-B0A6-4D67-8913-A7D9B566E3BA}" type="datetime1">
              <a:rPr kumimoji="1" lang="ja-JP" altLang="en-US" smtClean="0"/>
              <a:t>2021/1/8</a:t>
            </a:fld>
            <a:endParaRPr kumimoji="1" lang="ja-JP" altLang="en-US"/>
          </a:p>
        </p:txBody>
      </p:sp>
      <p:sp>
        <p:nvSpPr>
          <p:cNvPr id="7" name="Footer Placeholder 6"/>
          <p:cNvSpPr>
            <a:spLocks noGrp="1"/>
          </p:cNvSpPr>
          <p:nvPr>
            <p:ph type="ftr" sz="quarter" idx="11"/>
          </p:nvPr>
        </p:nvSpPr>
        <p:spPr/>
        <p:txBody>
          <a:bodyPr/>
          <a:lstStyle/>
          <a:p>
            <a:endParaRPr kumimoji="1" lang="ja-JP" altLang="en-US"/>
          </a:p>
        </p:txBody>
      </p:sp>
      <p:sp>
        <p:nvSpPr>
          <p:cNvPr id="8" name="Slide Number Placeholder 7"/>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2654605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8886851-5AF0-4F4F-8FEB-936D466B3FC5}" type="datetime1">
              <a:rPr kumimoji="1" lang="ja-JP" altLang="en-US" smtClean="0"/>
              <a:t>2021/1/8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16040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ja-JP" altLang="en-US"/>
              <a:t>マスター タイトルの書式設定</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457CB747-BCFA-47E5-AE17-EA90EB7D6D16}" type="datetime1">
              <a:rPr kumimoji="1" lang="ja-JP" altLang="en-US" smtClean="0"/>
              <a:t>2021/1/8</a:t>
            </a:fld>
            <a:endParaRPr kumimoji="1" lang="ja-JP" altLang="en-US"/>
          </a:p>
        </p:txBody>
      </p:sp>
      <p:sp>
        <p:nvSpPr>
          <p:cNvPr id="9" name="Footer Placeholder 8"/>
          <p:cNvSpPr>
            <a:spLocks noGrp="1"/>
          </p:cNvSpPr>
          <p:nvPr>
            <p:ph type="ftr" sz="quarter" idx="11"/>
          </p:nvPr>
        </p:nvSpPr>
        <p:spPr/>
        <p:txBody>
          <a:bodyPr/>
          <a:lstStyle/>
          <a:p>
            <a:endParaRPr kumimoji="1" lang="ja-JP" altLang="en-US"/>
          </a:p>
        </p:txBody>
      </p:sp>
      <p:sp>
        <p:nvSpPr>
          <p:cNvPr id="10" name="Slide Number Placeholder 9"/>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29525259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8" name="Date Placeholder 7"/>
          <p:cNvSpPr>
            <a:spLocks noGrp="1"/>
          </p:cNvSpPr>
          <p:nvPr>
            <p:ph type="dt" sz="half" idx="10"/>
          </p:nvPr>
        </p:nvSpPr>
        <p:spPr/>
        <p:txBody>
          <a:bodyPr/>
          <a:lstStyle/>
          <a:p>
            <a:fld id="{FB64BBA8-9271-480B-BC22-C4FCFE16E3EC}" type="datetime1">
              <a:rPr kumimoji="1" lang="ja-JP" altLang="en-US" smtClean="0"/>
              <a:t>2021/1/8</a:t>
            </a:fld>
            <a:endParaRPr kumimoji="1" lang="ja-JP" altLang="en-US"/>
          </a:p>
        </p:txBody>
      </p:sp>
      <p:sp>
        <p:nvSpPr>
          <p:cNvPr id="9" name="Footer Placeholder 8"/>
          <p:cNvSpPr>
            <a:spLocks noGrp="1"/>
          </p:cNvSpPr>
          <p:nvPr>
            <p:ph type="ftr" sz="quarter" idx="11"/>
          </p:nvPr>
        </p:nvSpPr>
        <p:spPr>
          <a:xfrm>
            <a:off x="3499101" y="6356350"/>
            <a:ext cx="5911517" cy="365125"/>
          </a:xfrm>
        </p:spPr>
        <p:txBody>
          <a:bodyPr/>
          <a:lstStyle/>
          <a:p>
            <a:endParaRPr kumimoji="1" lang="ja-JP" altLang="en-US"/>
          </a:p>
        </p:txBody>
      </p:sp>
      <p:sp>
        <p:nvSpPr>
          <p:cNvPr id="10" name="Slide Number Placeholder 9"/>
          <p:cNvSpPr>
            <a:spLocks noGrp="1"/>
          </p:cNvSpPr>
          <p:nvPr>
            <p:ph type="sldNum" sz="quarter" idx="12"/>
          </p:nvPr>
        </p:nvSpPr>
        <p:spPr/>
        <p:txBody>
          <a:body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1754726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D47A550D-5DB0-410B-9A41-BE4599B1F784}" type="datetime1">
              <a:rPr kumimoji="1" lang="ja-JP" altLang="en-US" smtClean="0"/>
              <a:t>2021/1/8</a:t>
            </a:fld>
            <a:endParaRPr kumimoji="1" lang="ja-JP" altLang="en-US"/>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E087FD4A-BF7A-4E36-9B64-B28D01CA81D2}" type="slidenum">
              <a:rPr kumimoji="1" lang="ja-JP" altLang="en-US" smtClean="0"/>
              <a:t>‹#›</a:t>
            </a:fld>
            <a:endParaRPr kumimoji="1" lang="ja-JP" altLang="en-US"/>
          </a:p>
        </p:txBody>
      </p:sp>
    </p:spTree>
    <p:extLst>
      <p:ext uri="{BB962C8B-B14F-4D97-AF65-F5344CB8AC3E}">
        <p14:creationId xmlns:p14="http://schemas.microsoft.com/office/powerpoint/2010/main" val="618324414"/>
      </p:ext>
    </p:extLst>
  </p:cSld>
  <p:clrMap bg1="lt1" tx1="dk1" bg2="lt2" tx2="dk2" accent1="accent1" accent2="accent2" accent3="accent3" accent4="accent4" accent5="accent5" accent6="accent6" hlink="hlink" folHlink="folHlink"/>
  <p:sldLayoutIdLst>
    <p:sldLayoutId id="2147483914" r:id="rId1"/>
    <p:sldLayoutId id="2147483915" r:id="rId2"/>
    <p:sldLayoutId id="2147483916" r:id="rId3"/>
    <p:sldLayoutId id="2147483917" r:id="rId4"/>
    <p:sldLayoutId id="2147483918" r:id="rId5"/>
    <p:sldLayoutId id="2147483919" r:id="rId6"/>
    <p:sldLayoutId id="2147483920" r:id="rId7"/>
    <p:sldLayoutId id="2147483921" r:id="rId8"/>
    <p:sldLayoutId id="2147483922" r:id="rId9"/>
    <p:sldLayoutId id="2147483923" r:id="rId10"/>
    <p:sldLayoutId id="2147483924" r:id="rId11"/>
  </p:sldLayoutIdLst>
  <p:hf hdr="0" ftr="0" dt="0"/>
  <p:txStyles>
    <p:titleStyle>
      <a:lvl1pPr algn="l" defTabSz="914400" rtl="0" eaLnBrk="1" latinLnBrk="0" hangingPunct="1">
        <a:lnSpc>
          <a:spcPct val="90000"/>
        </a:lnSpc>
        <a:spcBef>
          <a:spcPct val="0"/>
        </a:spcBef>
        <a:buNone/>
        <a:defRPr kumimoji="1"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kumimoji="1"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kumimoji="1"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p:cNvGrpSpPr/>
          <p:nvPr/>
        </p:nvGrpSpPr>
        <p:grpSpPr>
          <a:xfrm>
            <a:off x="595747" y="99767"/>
            <a:ext cx="11326088" cy="6457898"/>
            <a:chOff x="595747" y="99767"/>
            <a:chExt cx="11326088" cy="6457898"/>
          </a:xfrm>
        </p:grpSpPr>
        <p:sp>
          <p:nvSpPr>
            <p:cNvPr id="26" name="正方形/長方形 25"/>
            <p:cNvSpPr/>
            <p:nvPr/>
          </p:nvSpPr>
          <p:spPr>
            <a:xfrm>
              <a:off x="3217503" y="5832674"/>
              <a:ext cx="5527963" cy="7249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事業所台帳に登録　③</a:t>
              </a:r>
              <a:endParaRPr kumimoji="1" lang="en-US" altLang="ja-JP" dirty="0" smtClean="0">
                <a:solidFill>
                  <a:schemeClr val="tx1"/>
                </a:solidFill>
              </a:endParaRPr>
            </a:p>
          </p:txBody>
        </p:sp>
        <p:grpSp>
          <p:nvGrpSpPr>
            <p:cNvPr id="32" name="グループ化 31"/>
            <p:cNvGrpSpPr/>
            <p:nvPr/>
          </p:nvGrpSpPr>
          <p:grpSpPr>
            <a:xfrm>
              <a:off x="595747" y="99767"/>
              <a:ext cx="11291452" cy="5813338"/>
              <a:chOff x="3521419" y="211112"/>
              <a:chExt cx="7231020" cy="5813338"/>
            </a:xfrm>
          </p:grpSpPr>
          <p:sp>
            <p:nvSpPr>
              <p:cNvPr id="8" name="四角形: 角を丸くする 7">
                <a:extLst>
                  <a:ext uri="{FF2B5EF4-FFF2-40B4-BE49-F238E27FC236}">
                    <a16:creationId xmlns:a16="http://schemas.microsoft.com/office/drawing/2014/main" id="{7B9035E3-2E1C-426A-A307-5E7C867D04DB}"/>
                  </a:ext>
                </a:extLst>
              </p:cNvPr>
              <p:cNvSpPr/>
              <p:nvPr/>
            </p:nvSpPr>
            <p:spPr>
              <a:xfrm>
                <a:off x="3521419" y="781922"/>
                <a:ext cx="7231020" cy="69297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0"/>
                  </a:spcAft>
                </a:pPr>
                <a:r>
                  <a:rPr lang="ja-JP" altLang="en-US" sz="1400" kern="100" dirty="0" smtClean="0">
                    <a:effectLst/>
                    <a:ea typeface="游明朝" panose="02020400000000000000" pitchFamily="18" charset="-128"/>
                    <a:cs typeface="Times New Roman" panose="02020603050405020304" pitchFamily="18" charset="0"/>
                  </a:rPr>
                  <a:t>地域生活支援拠点等の機能を担う事業所については、運営規定に拠点等を担う事業所として各種機能を実施することを規定し、当該事業所であることを市町村に届け出た上で、市町村が当該事業所を拠点等として認めることを要する。</a:t>
                </a:r>
                <a:endParaRPr lang="en-US" altLang="ja-JP" sz="1400" kern="100" dirty="0">
                  <a:ea typeface="游明朝" panose="02020400000000000000" pitchFamily="18" charset="-128"/>
                  <a:cs typeface="Times New Roman" panose="02020603050405020304" pitchFamily="18" charset="0"/>
                </a:endParaRPr>
              </a:p>
              <a:p>
                <a:pPr>
                  <a:spcAft>
                    <a:spcPts val="0"/>
                  </a:spcAft>
                </a:pPr>
                <a:r>
                  <a:rPr lang="ja-JP" altLang="en-US" sz="1400" kern="100" dirty="0" smtClean="0">
                    <a:effectLst/>
                    <a:ea typeface="游明朝" panose="02020400000000000000" pitchFamily="18" charset="-128"/>
                    <a:cs typeface="Times New Roman" panose="02020603050405020304" pitchFamily="18" charset="0"/>
                  </a:rPr>
                  <a:t>（平成</a:t>
                </a:r>
                <a:r>
                  <a:rPr lang="en-US" altLang="ja-JP" sz="1400" kern="100" dirty="0" smtClean="0">
                    <a:effectLst/>
                    <a:ea typeface="游明朝" panose="02020400000000000000" pitchFamily="18" charset="-128"/>
                    <a:cs typeface="Times New Roman" panose="02020603050405020304" pitchFamily="18" charset="0"/>
                  </a:rPr>
                  <a:t>31</a:t>
                </a:r>
                <a:r>
                  <a:rPr lang="ja-JP" altLang="en-US" sz="1400" kern="100" dirty="0" smtClean="0">
                    <a:effectLst/>
                    <a:ea typeface="游明朝" panose="02020400000000000000" pitchFamily="18" charset="-128"/>
                    <a:cs typeface="Times New Roman" panose="02020603050405020304" pitchFamily="18" charset="0"/>
                  </a:rPr>
                  <a:t>年</a:t>
                </a:r>
                <a:r>
                  <a:rPr lang="en-US" altLang="ja-JP" sz="1400" kern="100" dirty="0" smtClean="0">
                    <a:effectLst/>
                    <a:ea typeface="游明朝" panose="02020400000000000000" pitchFamily="18" charset="-128"/>
                    <a:cs typeface="Times New Roman" panose="02020603050405020304" pitchFamily="18" charset="0"/>
                  </a:rPr>
                  <a:t>3</a:t>
                </a:r>
                <a:r>
                  <a:rPr lang="ja-JP" altLang="en-US" sz="1400" kern="100" dirty="0" smtClean="0">
                    <a:effectLst/>
                    <a:ea typeface="游明朝" panose="02020400000000000000" pitchFamily="18" charset="-128"/>
                    <a:cs typeface="Times New Roman" panose="02020603050405020304" pitchFamily="18" charset="0"/>
                  </a:rPr>
                  <a:t>月　厚生労働省障害保健福祉部障害福祉課　地域生活支援拠点等について</a:t>
                </a:r>
                <a:r>
                  <a:rPr lang="en-US" altLang="ja-JP" sz="1400" kern="100" dirty="0" smtClean="0">
                    <a:effectLst/>
                    <a:ea typeface="游明朝" panose="02020400000000000000" pitchFamily="18" charset="-128"/>
                    <a:cs typeface="Times New Roman" panose="02020603050405020304" pitchFamily="18" charset="0"/>
                  </a:rPr>
                  <a:t>【</a:t>
                </a:r>
                <a:r>
                  <a:rPr lang="ja-JP" altLang="en-US" sz="1400" kern="100" dirty="0" smtClean="0">
                    <a:effectLst/>
                    <a:ea typeface="游明朝" panose="02020400000000000000" pitchFamily="18" charset="-128"/>
                    <a:cs typeface="Times New Roman" panose="02020603050405020304" pitchFamily="18" charset="0"/>
                  </a:rPr>
                  <a:t>第</a:t>
                </a:r>
                <a:r>
                  <a:rPr lang="en-US" altLang="ja-JP" sz="1400" kern="100" dirty="0" smtClean="0">
                    <a:effectLst/>
                    <a:ea typeface="游明朝" panose="02020400000000000000" pitchFamily="18" charset="-128"/>
                    <a:cs typeface="Times New Roman" panose="02020603050405020304" pitchFamily="18" charset="0"/>
                  </a:rPr>
                  <a:t>2</a:t>
                </a:r>
                <a:r>
                  <a:rPr lang="ja-JP" altLang="en-US" sz="1400" kern="100" dirty="0" smtClean="0">
                    <a:effectLst/>
                    <a:ea typeface="游明朝" panose="02020400000000000000" pitchFamily="18" charset="-128"/>
                    <a:cs typeface="Times New Roman" panose="02020603050405020304" pitchFamily="18" charset="0"/>
                  </a:rPr>
                  <a:t>版</a:t>
                </a:r>
                <a:r>
                  <a:rPr lang="en-US" altLang="ja-JP" sz="1400" kern="100" dirty="0" smtClean="0">
                    <a:effectLst/>
                    <a:ea typeface="游明朝" panose="02020400000000000000" pitchFamily="18" charset="-128"/>
                    <a:cs typeface="Times New Roman" panose="02020603050405020304" pitchFamily="18" charset="0"/>
                  </a:rPr>
                  <a:t>】</a:t>
                </a:r>
                <a:r>
                  <a:rPr lang="ja-JP" altLang="en-US" sz="1400" kern="100" dirty="0" smtClean="0">
                    <a:effectLst/>
                    <a:ea typeface="游明朝" panose="02020400000000000000" pitchFamily="18" charset="-128"/>
                    <a:cs typeface="Times New Roman" panose="02020603050405020304" pitchFamily="18" charset="0"/>
                  </a:rPr>
                  <a:t>より抜粋）</a:t>
                </a:r>
                <a:endParaRPr lang="ja-JP" sz="1400" kern="100" dirty="0">
                  <a:effectLst/>
                  <a:ea typeface="游明朝" panose="02020400000000000000" pitchFamily="18" charset="-128"/>
                  <a:cs typeface="Times New Roman" panose="02020603050405020304" pitchFamily="18" charset="0"/>
                </a:endParaRPr>
              </a:p>
            </p:txBody>
          </p:sp>
          <p:sp>
            <p:nvSpPr>
              <p:cNvPr id="13" name="正方形/長方形 12">
                <a:extLst>
                  <a:ext uri="{FF2B5EF4-FFF2-40B4-BE49-F238E27FC236}">
                    <a16:creationId xmlns:a16="http://schemas.microsoft.com/office/drawing/2014/main" id="{96494542-8609-4265-82D3-FD7BB5D9961C}"/>
                  </a:ext>
                </a:extLst>
              </p:cNvPr>
              <p:cNvSpPr/>
              <p:nvPr/>
            </p:nvSpPr>
            <p:spPr>
              <a:xfrm>
                <a:off x="5528786" y="211112"/>
                <a:ext cx="3819188" cy="47628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kumimoji="1" lang="ja-JP" altLang="en-US" sz="2000" b="1" dirty="0" smtClean="0">
                    <a:solidFill>
                      <a:schemeClr val="tx1"/>
                    </a:solidFill>
                  </a:rPr>
                  <a:t>地域生活支援拠点事業所の登録の手順</a:t>
                </a:r>
                <a:endParaRPr kumimoji="1" lang="en-US" altLang="ja-JP" sz="2000" b="1" dirty="0" smtClean="0">
                  <a:solidFill>
                    <a:schemeClr val="tx1"/>
                  </a:solidFill>
                </a:endParaRPr>
              </a:p>
            </p:txBody>
          </p:sp>
          <p:sp>
            <p:nvSpPr>
              <p:cNvPr id="5" name="正方形/長方形 4">
                <a:extLst>
                  <a:ext uri="{FF2B5EF4-FFF2-40B4-BE49-F238E27FC236}">
                    <a16:creationId xmlns:a16="http://schemas.microsoft.com/office/drawing/2014/main" id="{C3648861-DE1D-4E54-9AC6-B07676EA265F}"/>
                  </a:ext>
                </a:extLst>
              </p:cNvPr>
              <p:cNvSpPr/>
              <p:nvPr/>
            </p:nvSpPr>
            <p:spPr>
              <a:xfrm>
                <a:off x="6333975" y="5428706"/>
                <a:ext cx="1272916" cy="5957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羽島市</a:t>
                </a:r>
                <a:endParaRPr kumimoji="1" lang="ja-JP" altLang="en-US" dirty="0">
                  <a:solidFill>
                    <a:schemeClr val="tx1"/>
                  </a:solidFill>
                </a:endParaRPr>
              </a:p>
            </p:txBody>
          </p:sp>
        </p:grpSp>
        <p:sp>
          <p:nvSpPr>
            <p:cNvPr id="34" name="正方形/長方形 33"/>
            <p:cNvSpPr/>
            <p:nvPr/>
          </p:nvSpPr>
          <p:spPr>
            <a:xfrm>
              <a:off x="9220200" y="2276632"/>
              <a:ext cx="2701635" cy="1317321"/>
            </a:xfrm>
            <a:prstGeom prst="rect">
              <a:avLst/>
            </a:prstGeom>
            <a:noFill/>
            <a:ln>
              <a:solidFill>
                <a:schemeClr val="tx1"/>
              </a:solidFill>
              <a:prstDash val="dash"/>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t>登録</a:t>
              </a:r>
              <a:r>
                <a:rPr lang="ja-JP" altLang="en-US" dirty="0"/>
                <a:t>内容</a:t>
              </a:r>
              <a:r>
                <a:rPr lang="ja-JP" altLang="en-US" dirty="0" smtClean="0"/>
                <a:t>に変更が生じたとき、又は登録を解除したいときは、随時（様式第</a:t>
              </a:r>
              <a:r>
                <a:rPr lang="en-US" altLang="ja-JP" dirty="0" smtClean="0"/>
                <a:t>1</a:t>
              </a:r>
              <a:r>
                <a:rPr lang="ja-JP" altLang="en-US" dirty="0" smtClean="0"/>
                <a:t>号）を市に提出</a:t>
              </a:r>
              <a:endParaRPr lang="en-US" altLang="ja-JP" dirty="0"/>
            </a:p>
          </p:txBody>
        </p:sp>
        <p:sp>
          <p:nvSpPr>
            <p:cNvPr id="37" name="正方形/長方形 36"/>
            <p:cNvSpPr/>
            <p:nvPr/>
          </p:nvSpPr>
          <p:spPr>
            <a:xfrm>
              <a:off x="3314486" y="2137457"/>
              <a:ext cx="5483150" cy="97674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うん</a:t>
              </a:r>
              <a:r>
                <a:rPr kumimoji="1" lang="ja-JP" altLang="en-US" dirty="0" smtClean="0">
                  <a:solidFill>
                    <a:schemeClr val="tx1"/>
                  </a:solidFill>
                </a:rPr>
                <a:t>運営規定の変更</a:t>
              </a:r>
              <a:endParaRPr kumimoji="1" lang="en-US" altLang="ja-JP" dirty="0" smtClean="0">
                <a:solidFill>
                  <a:schemeClr val="tx1"/>
                </a:solidFill>
              </a:endParaRPr>
            </a:p>
            <a:p>
              <a:pPr algn="ctr"/>
              <a:r>
                <a:rPr kumimoji="1" lang="ja-JP" altLang="en-US" dirty="0" smtClean="0">
                  <a:solidFill>
                    <a:schemeClr val="tx1"/>
                  </a:solidFill>
                </a:rPr>
                <a:t>（市町村又は県に運営規定の変更届け出書を提出）</a:t>
              </a:r>
              <a:endParaRPr kumimoji="1" lang="en-US" altLang="ja-JP" dirty="0" smtClean="0">
                <a:solidFill>
                  <a:schemeClr val="tx1"/>
                </a:solidFill>
              </a:endParaRPr>
            </a:p>
          </p:txBody>
        </p:sp>
        <p:sp>
          <p:nvSpPr>
            <p:cNvPr id="39" name="下矢印 38"/>
            <p:cNvSpPr/>
            <p:nvPr/>
          </p:nvSpPr>
          <p:spPr>
            <a:xfrm rot="10800000">
              <a:off x="7848601" y="2867891"/>
              <a:ext cx="775854" cy="3045215"/>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①</a:t>
              </a:r>
              <a:endParaRPr kumimoji="1" lang="ja-JP" altLang="en-US" dirty="0"/>
            </a:p>
          </p:txBody>
        </p:sp>
        <p:sp>
          <p:nvSpPr>
            <p:cNvPr id="31" name="正方形/長方形 30"/>
            <p:cNvSpPr/>
            <p:nvPr/>
          </p:nvSpPr>
          <p:spPr>
            <a:xfrm>
              <a:off x="7079673" y="3919519"/>
              <a:ext cx="3089564" cy="1122217"/>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t>羽島市の登録決定通知書（様式第</a:t>
              </a:r>
              <a:r>
                <a:rPr lang="en-US" altLang="ja-JP" dirty="0" smtClean="0"/>
                <a:t>2</a:t>
              </a:r>
              <a:r>
                <a:rPr lang="ja-JP" altLang="en-US" dirty="0" smtClean="0"/>
                <a:t>号）により通知</a:t>
              </a:r>
              <a:endParaRPr lang="en-US" altLang="ja-JP" dirty="0"/>
            </a:p>
          </p:txBody>
        </p:sp>
        <p:sp>
          <p:nvSpPr>
            <p:cNvPr id="28" name="下矢印 27"/>
            <p:cNvSpPr/>
            <p:nvPr/>
          </p:nvSpPr>
          <p:spPr>
            <a:xfrm>
              <a:off x="3671455" y="2867891"/>
              <a:ext cx="775854" cy="3045215"/>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t>①</a:t>
              </a:r>
              <a:endParaRPr kumimoji="1" lang="ja-JP" altLang="en-US" dirty="0"/>
            </a:p>
          </p:txBody>
        </p:sp>
        <p:sp>
          <p:nvSpPr>
            <p:cNvPr id="38" name="正方形/長方形 37">
              <a:extLst>
                <a:ext uri="{FF2B5EF4-FFF2-40B4-BE49-F238E27FC236}">
                  <a16:creationId xmlns:a16="http://schemas.microsoft.com/office/drawing/2014/main" id="{C3648861-DE1D-4E54-9AC6-B07676EA265F}"/>
                </a:ext>
              </a:extLst>
            </p:cNvPr>
            <p:cNvSpPr/>
            <p:nvPr/>
          </p:nvSpPr>
          <p:spPr>
            <a:xfrm>
              <a:off x="5062213" y="1637412"/>
              <a:ext cx="1987696" cy="59574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事業所</a:t>
              </a:r>
              <a:endParaRPr kumimoji="1" lang="ja-JP" altLang="en-US" dirty="0">
                <a:solidFill>
                  <a:schemeClr val="tx1"/>
                </a:solidFill>
              </a:endParaRPr>
            </a:p>
          </p:txBody>
        </p:sp>
        <p:sp>
          <p:nvSpPr>
            <p:cNvPr id="27" name="正方形/長方形 26"/>
            <p:cNvSpPr/>
            <p:nvPr/>
          </p:nvSpPr>
          <p:spPr>
            <a:xfrm>
              <a:off x="1972649" y="3807723"/>
              <a:ext cx="3089564" cy="1122217"/>
            </a:xfrm>
            <a:prstGeom prst="rect">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dirty="0" smtClean="0"/>
                <a:t>羽島市地域生活支援拠点等届出書（様式第</a:t>
              </a:r>
              <a:r>
                <a:rPr lang="en-US" altLang="ja-JP" dirty="0" smtClean="0"/>
                <a:t>1</a:t>
              </a:r>
              <a:r>
                <a:rPr lang="ja-JP" altLang="en-US" dirty="0" smtClean="0"/>
                <a:t>号）に変更した運営規定の写し及び指定通知書を添付して提出</a:t>
              </a:r>
              <a:r>
                <a:rPr lang="en-US" altLang="ja-JP" dirty="0" smtClean="0"/>
                <a:t> </a:t>
              </a:r>
              <a:endParaRPr lang="en-US" altLang="ja-JP" dirty="0"/>
            </a:p>
          </p:txBody>
        </p:sp>
        <p:sp>
          <p:nvSpPr>
            <p:cNvPr id="29" name="テキスト ボックス 28"/>
            <p:cNvSpPr txBox="1"/>
            <p:nvPr/>
          </p:nvSpPr>
          <p:spPr>
            <a:xfrm>
              <a:off x="3865550" y="3409287"/>
              <a:ext cx="567949" cy="369332"/>
            </a:xfrm>
            <a:prstGeom prst="rect">
              <a:avLst/>
            </a:prstGeom>
            <a:noFill/>
          </p:spPr>
          <p:txBody>
            <a:bodyPr wrap="square" rtlCol="0">
              <a:spAutoFit/>
            </a:bodyPr>
            <a:lstStyle/>
            <a:p>
              <a:r>
                <a:rPr kumimoji="1" lang="ja-JP" altLang="en-US" dirty="0" smtClean="0"/>
                <a:t>①</a:t>
              </a:r>
              <a:endParaRPr kumimoji="1" lang="ja-JP" altLang="en-US" dirty="0"/>
            </a:p>
          </p:txBody>
        </p:sp>
        <p:sp>
          <p:nvSpPr>
            <p:cNvPr id="40" name="テキスト ボックス 39"/>
            <p:cNvSpPr txBox="1"/>
            <p:nvPr/>
          </p:nvSpPr>
          <p:spPr>
            <a:xfrm>
              <a:off x="8056506" y="5227516"/>
              <a:ext cx="567949" cy="369332"/>
            </a:xfrm>
            <a:prstGeom prst="rect">
              <a:avLst/>
            </a:prstGeom>
            <a:noFill/>
          </p:spPr>
          <p:txBody>
            <a:bodyPr wrap="square" rtlCol="0">
              <a:spAutoFit/>
            </a:bodyPr>
            <a:lstStyle/>
            <a:p>
              <a:r>
                <a:rPr kumimoji="1" lang="ja-JP" altLang="en-US" dirty="0" smtClean="0"/>
                <a:t>②</a:t>
              </a:r>
              <a:endParaRPr kumimoji="1" lang="ja-JP" altLang="en-US" dirty="0"/>
            </a:p>
          </p:txBody>
        </p:sp>
      </p:grpSp>
    </p:spTree>
    <p:extLst>
      <p:ext uri="{BB962C8B-B14F-4D97-AF65-F5344CB8AC3E}">
        <p14:creationId xmlns:p14="http://schemas.microsoft.com/office/powerpoint/2010/main" val="914230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レーム">
  <a:themeElements>
    <a:clrScheme name="フレーム">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フレーム">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フレーム">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TotalTime>
  <Words>195</Words>
  <Application>Microsoft Office PowerPoint</Application>
  <PresentationFormat>ワイド画面</PresentationFormat>
  <Paragraphs>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ＭＳ ゴシック</vt:lpstr>
      <vt:lpstr>游ゴシック</vt:lpstr>
      <vt:lpstr>游明朝</vt:lpstr>
      <vt:lpstr>Corbel</vt:lpstr>
      <vt:lpstr>Times New Roman</vt:lpstr>
      <vt:lpstr>Wingdings 2</vt:lpstr>
      <vt:lpstr>フレーム</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羽島市の 相談支援体制 　　（現状）</dc:title>
  <dc:creator>水谷　浩之</dc:creator>
  <cp:lastModifiedBy>羽島市</cp:lastModifiedBy>
  <cp:revision>28</cp:revision>
  <cp:lastPrinted>2019-02-07T06:54:17Z</cp:lastPrinted>
  <dcterms:modified xsi:type="dcterms:W3CDTF">2021-01-08T09:03:49Z</dcterms:modified>
</cp:coreProperties>
</file>